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4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50" r:id="rId2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57" Type="http://schemas.openxmlformats.org/officeDocument/2006/relationships/slide" Target="slides/slide141.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973.xml"/><Relationship Id="rId2" Type="http://schemas.openxmlformats.org/officeDocument/2006/relationships/image" Target="../media/image285.jpeg"/></Relationships>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1B8AA7DD-533A-5760-DC6D-54ECE715FB6F}"/>
              </a:ext>
            </a:extLst>
          </p:cNvPr>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5E5233C8-7177-4F27-900B-EDB97ECCD7A0}" type="datetime1">
              <a:rPr kumimoji="0" lang="en-GB" altLang="zh-CN" sz="800" b="0" i="0" u="none" strike="noStrike" kern="1200" cap="none" spc="0" normalizeH="0" baseline="0" noProof="0" smtClean="0">
                <a:ln>
                  <a:noFill/>
                </a:ln>
                <a:solidFill>
                  <a:srgbClr val="5F5F5F"/>
                </a:solidFill>
                <a:effectLst/>
                <a:uLnTx/>
                <a:uFillTx/>
                <a:latin typeface="Arial" panose="020B0604020202020204" pitchFamily="34"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23/02/2025</a:t>
            </a:fld>
            <a:endParaRPr kumimoji="0" lang="fr-FR" altLang="zh-CN" sz="800" b="0" i="0" u="none" strike="noStrike" kern="1200" cap="none" spc="0" normalizeH="0" baseline="0" noProof="0">
              <a:ln>
                <a:noFill/>
              </a:ln>
              <a:solidFill>
                <a:srgbClr val="5F5F5F"/>
              </a:solidFill>
              <a:effectLst/>
              <a:uLnTx/>
              <a:uFillTx/>
              <a:latin typeface="Arial" panose="020B0604020202020204" pitchFamily="34" charset="0"/>
              <a:ea typeface="宋体" panose="02010600030101010101" pitchFamily="2" charset="-122"/>
              <a:cs typeface="+mn-cs"/>
            </a:endParaRPr>
          </a:p>
        </p:txBody>
      </p:sp>
      <p:sp>
        <p:nvSpPr>
          <p:cNvPr id="3" name="页脚占位符 4">
            <a:extLst>
              <a:ext uri="{FF2B5EF4-FFF2-40B4-BE49-F238E27FC236}">
                <a16:creationId xmlns:a16="http://schemas.microsoft.com/office/drawing/2014/main" id="{282FAD65-43D0-3468-4963-9EDA6C80EEC6}"/>
              </a:ext>
            </a:extLst>
          </p:cNvPr>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zh-CN" sz="800" b="0" i="0" u="none" strike="noStrike" kern="1200" cap="none" spc="0" normalizeH="0" baseline="0" noProof="0">
                <a:ln>
                  <a:noFill/>
                </a:ln>
                <a:solidFill>
                  <a:srgbClr val="5F5F5F"/>
                </a:solidFill>
                <a:effectLst/>
                <a:uLnTx/>
                <a:uFillTx/>
                <a:latin typeface="Arial" panose="020B0604020202020204" pitchFamily="34" charset="0"/>
                <a:ea typeface="宋体" panose="02010600030101010101" pitchFamily="2" charset="-122"/>
                <a:cs typeface="+mn-cs"/>
              </a:rPr>
              <a:t>- F. Eozénou -     TTC Meeting WG4 Fermilab</a:t>
            </a:r>
          </a:p>
        </p:txBody>
      </p:sp>
      <p:sp>
        <p:nvSpPr>
          <p:cNvPr id="4" name="灯片编号占位符 5">
            <a:extLst>
              <a:ext uri="{FF2B5EF4-FFF2-40B4-BE49-F238E27FC236}">
                <a16:creationId xmlns:a16="http://schemas.microsoft.com/office/drawing/2014/main" id="{5102D3AB-073D-B6C9-5069-A91BE6B4A057}"/>
              </a:ext>
            </a:extLst>
          </p:cNvPr>
          <p:cNvSpPr>
            <a:spLocks noGrp="1"/>
          </p:cNvSpPr>
          <p:nvPr>
            <p:ph type="sldNum" sz="quarter" idx="12"/>
          </p:nvPr>
        </p:nvSpPr>
        <p:spPr>
          <a:xfrm>
            <a:off x="4378325" y="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1B8BBED-F549-4BEE-9C6B-7404ABA9905F}" type="slidenum">
              <a:rPr kumimoji="0" lang="fr-FR" altLang="zh-CN" sz="800" b="0" i="0" u="none" strike="noStrike" kern="1200" cap="none" spc="0" normalizeH="0" baseline="0" noProof="0" smtClean="0">
                <a:ln>
                  <a:noFill/>
                </a:ln>
                <a:solidFill>
                  <a:srgbClr val="5F5F5F"/>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141</a:t>
            </a:fld>
            <a:endParaRPr kumimoji="0" lang="fr-FR" altLang="zh-CN" sz="800" b="0" i="0" u="none" strike="noStrike" kern="1200" cap="none" spc="0" normalizeH="0" baseline="0" noProof="0">
              <a:ln>
                <a:noFill/>
              </a:ln>
              <a:solidFill>
                <a:srgbClr val="5F5F5F"/>
              </a:solidFill>
              <a:effectLst/>
              <a:uLnTx/>
              <a:uFillTx/>
              <a:latin typeface="Arial" panose="020B0604020202020204" pitchFamily="34" charset="0"/>
              <a:ea typeface="宋体" panose="02010600030101010101" pitchFamily="2" charset="-122"/>
              <a:cs typeface="+mn-cs"/>
            </a:endParaRPr>
          </a:p>
        </p:txBody>
      </p:sp>
      <p:sp>
        <p:nvSpPr>
          <p:cNvPr id="609282" name="Text Box 3">
            <a:extLst>
              <a:ext uri="{FF2B5EF4-FFF2-40B4-BE49-F238E27FC236}">
                <a16:creationId xmlns:a16="http://schemas.microsoft.com/office/drawing/2014/main" id="{6B6A2E78-2375-68AE-3EBE-0F20032BB132}"/>
              </a:ext>
            </a:extLst>
          </p:cNvPr>
          <p:cNvSpPr txBox="1">
            <a:spLocks noChangeArrowheads="1"/>
          </p:cNvSpPr>
          <p:nvPr/>
        </p:nvSpPr>
        <p:spPr bwMode="auto">
          <a:xfrm>
            <a:off x="2411413" y="1693863"/>
            <a:ext cx="54006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ja-JP"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Does a cathodic overpotential leads to an increased sulfur generation?</a:t>
            </a:r>
          </a:p>
        </p:txBody>
      </p:sp>
      <p:sp>
        <p:nvSpPr>
          <p:cNvPr id="609283" name="Text Box 4">
            <a:extLst>
              <a:ext uri="{FF2B5EF4-FFF2-40B4-BE49-F238E27FC236}">
                <a16:creationId xmlns:a16="http://schemas.microsoft.com/office/drawing/2014/main" id="{7C3EEB62-F9B0-5178-6F56-B200857BA9D6}"/>
              </a:ext>
            </a:extLst>
          </p:cNvPr>
          <p:cNvSpPr txBox="1">
            <a:spLocks noChangeArrowheads="1"/>
          </p:cNvSpPr>
          <p:nvPr/>
        </p:nvSpPr>
        <p:spPr bwMode="auto">
          <a:xfrm>
            <a:off x="1692275" y="2335213"/>
            <a:ext cx="66944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ja-JP" sz="1800" b="0" i="0" u="none" strike="noStrike" kern="1200" cap="none" spc="0" normalizeH="0" baseline="0" noProof="0">
                <a:ln>
                  <a:noFill/>
                </a:ln>
                <a:solidFill>
                  <a:srgbClr val="333399"/>
                </a:solidFill>
                <a:effectLst/>
                <a:uLnTx/>
                <a:uFillTx/>
                <a:latin typeface="Garamond" panose="02020404030301010803" pitchFamily="18" charset="0"/>
                <a:ea typeface="MS PGothic" panose="020B0600070205080204" pitchFamily="34" charset="-128"/>
                <a:cs typeface="+mn-cs"/>
              </a:rPr>
              <a:t>→</a:t>
            </a:r>
            <a:r>
              <a:rPr kumimoji="0" lang="en-US" altLang="ja-JP" sz="1800" b="0"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Two Niobium samples electro-polished at 5V and 20V for a similar heavy removal with 1-9-1 (HF-H</a:t>
            </a:r>
            <a:r>
              <a:rPr kumimoji="0" lang="en-US" altLang="ja-JP" sz="1800" b="0" i="0" u="none" strike="noStrike" kern="1200" cap="none" spc="0" normalizeH="0" baseline="-25000" noProof="0">
                <a:ln>
                  <a:noFill/>
                </a:ln>
                <a:solidFill>
                  <a:srgbClr val="333399"/>
                </a:solidFill>
                <a:effectLst/>
                <a:uLnTx/>
                <a:uFillTx/>
                <a:latin typeface="Arial" panose="020B0604020202020204" pitchFamily="34" charset="0"/>
                <a:ea typeface="MS PGothic" panose="020B0600070205080204" pitchFamily="34" charset="-128"/>
                <a:cs typeface="+mn-cs"/>
              </a:rPr>
              <a:t>2</a:t>
            </a:r>
            <a:r>
              <a:rPr kumimoji="0" lang="en-US" altLang="ja-JP" sz="1800" b="0"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SO</a:t>
            </a:r>
            <a:r>
              <a:rPr kumimoji="0" lang="en-US" altLang="ja-JP" sz="1800" b="0" i="0" u="none" strike="noStrike" kern="1200" cap="none" spc="0" normalizeH="0" baseline="-25000" noProof="0">
                <a:ln>
                  <a:noFill/>
                </a:ln>
                <a:solidFill>
                  <a:srgbClr val="333399"/>
                </a:solidFill>
                <a:effectLst/>
                <a:uLnTx/>
                <a:uFillTx/>
                <a:latin typeface="Arial" panose="020B0604020202020204" pitchFamily="34" charset="0"/>
                <a:ea typeface="MS PGothic" panose="020B0600070205080204" pitchFamily="34" charset="-128"/>
                <a:cs typeface="+mn-cs"/>
              </a:rPr>
              <a:t>4</a:t>
            </a:r>
            <a:r>
              <a:rPr kumimoji="0" lang="en-US" altLang="ja-JP" sz="1800" b="0"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-H</a:t>
            </a:r>
            <a:r>
              <a:rPr kumimoji="0" lang="en-US" altLang="ja-JP" sz="1800" b="0" i="0" u="none" strike="noStrike" kern="1200" cap="none" spc="0" normalizeH="0" baseline="-25000" noProof="0">
                <a:ln>
                  <a:noFill/>
                </a:ln>
                <a:solidFill>
                  <a:srgbClr val="333399"/>
                </a:solidFill>
                <a:effectLst/>
                <a:uLnTx/>
                <a:uFillTx/>
                <a:latin typeface="Arial" panose="020B0604020202020204" pitchFamily="34" charset="0"/>
                <a:ea typeface="MS PGothic" panose="020B0600070205080204" pitchFamily="34" charset="-128"/>
                <a:cs typeface="+mn-cs"/>
              </a:rPr>
              <a:t>2</a:t>
            </a:r>
            <a:r>
              <a:rPr kumimoji="0" lang="en-US" altLang="ja-JP" sz="1800" b="0"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O) Mixture</a:t>
            </a:r>
          </a:p>
        </p:txBody>
      </p:sp>
      <p:sp>
        <p:nvSpPr>
          <p:cNvPr id="609284" name="Text Box 5">
            <a:extLst>
              <a:ext uri="{FF2B5EF4-FFF2-40B4-BE49-F238E27FC236}">
                <a16:creationId xmlns:a16="http://schemas.microsoft.com/office/drawing/2014/main" id="{45F7BBC4-B8D9-1E7F-A8ED-74BC276DF65A}"/>
              </a:ext>
            </a:extLst>
          </p:cNvPr>
          <p:cNvSpPr txBox="1">
            <a:spLocks noChangeArrowheads="1"/>
          </p:cNvSpPr>
          <p:nvPr/>
        </p:nvSpPr>
        <p:spPr bwMode="auto">
          <a:xfrm>
            <a:off x="898525" y="3265488"/>
            <a:ext cx="3024188" cy="119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ja-JP"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Sample A, </a:t>
            </a:r>
            <a:r>
              <a:rPr kumimoji="0" lang="en-US" altLang="ja-JP" sz="1800" b="0" i="0" u="none" strike="noStrike" kern="1200" cap="none" spc="0" normalizeH="0" baseline="0" noProof="0">
                <a:ln>
                  <a:noFill/>
                </a:ln>
                <a:solidFill>
                  <a:srgbClr val="FF3300"/>
                </a:solidFill>
                <a:effectLst/>
                <a:uLnTx/>
                <a:uFillTx/>
                <a:latin typeface="Arial" panose="020B0604020202020204" pitchFamily="34" charset="0"/>
                <a:ea typeface="MS PGothic" panose="020B0600070205080204" pitchFamily="34" charset="-128"/>
                <a:cs typeface="+mn-cs"/>
              </a:rPr>
              <a:t>20 Volts</a:t>
            </a:r>
            <a:r>
              <a:rPr kumimoji="0" lang="en-US" altLang="ja-JP"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t>
            </a:r>
          </a:p>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ja-JP"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ja-JP" sz="1800" b="0" i="0" u="none" strike="noStrike" kern="1200" cap="none" spc="0" normalizeH="0" baseline="0" noProof="0">
                <a:ln>
                  <a:noFill/>
                </a:ln>
                <a:solidFill>
                  <a:srgbClr val="669900"/>
                </a:solidFill>
                <a:effectLst/>
                <a:uLnTx/>
                <a:uFillTx/>
                <a:latin typeface="Arial" panose="020B0604020202020204" pitchFamily="34" charset="0"/>
                <a:ea typeface="MS PGothic" panose="020B0600070205080204" pitchFamily="34" charset="-128"/>
                <a:cs typeface="+mn-cs"/>
              </a:rPr>
              <a:t>9.18g removed</a:t>
            </a:r>
            <a:endParaRPr kumimoji="0" lang="en-US" altLang="ja-JP"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altLang="ja-JP" sz="1800" b="0" i="0" u="none" strike="noStrike" kern="1200" cap="none" spc="0" normalizeH="0" baseline="0" noProof="0">
              <a:ln>
                <a:noFill/>
              </a:ln>
              <a:solidFill>
                <a:srgbClr val="F1A745"/>
              </a:solidFill>
              <a:effectLst/>
              <a:uLnTx/>
              <a:uFillTx/>
              <a:latin typeface="Arial" panose="020B0604020202020204" pitchFamily="34" charset="0"/>
              <a:ea typeface="MS PGothic" panose="020B0600070205080204" pitchFamily="34" charset="-128"/>
              <a:cs typeface="+mn-cs"/>
            </a:endParaRPr>
          </a:p>
        </p:txBody>
      </p:sp>
      <p:sp>
        <p:nvSpPr>
          <p:cNvPr id="609285" name="Text Box 6">
            <a:extLst>
              <a:ext uri="{FF2B5EF4-FFF2-40B4-BE49-F238E27FC236}">
                <a16:creationId xmlns:a16="http://schemas.microsoft.com/office/drawing/2014/main" id="{0A43F396-8E4C-F957-A307-D35DCA0520C2}"/>
              </a:ext>
            </a:extLst>
          </p:cNvPr>
          <p:cNvSpPr txBox="1">
            <a:spLocks noChangeArrowheads="1"/>
          </p:cNvSpPr>
          <p:nvPr/>
        </p:nvSpPr>
        <p:spPr bwMode="auto">
          <a:xfrm>
            <a:off x="5973763" y="3265488"/>
            <a:ext cx="3024187"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ja-JP"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Sample B, </a:t>
            </a:r>
            <a:r>
              <a:rPr kumimoji="0" lang="en-US" altLang="ja-JP" sz="1800" b="0" i="0" u="none" strike="noStrike" kern="1200" cap="none" spc="0" normalizeH="0" baseline="0" noProof="0">
                <a:ln>
                  <a:noFill/>
                </a:ln>
                <a:solidFill>
                  <a:srgbClr val="FF3300"/>
                </a:solidFill>
                <a:effectLst/>
                <a:uLnTx/>
                <a:uFillTx/>
                <a:latin typeface="Arial" panose="020B0604020202020204" pitchFamily="34" charset="0"/>
                <a:ea typeface="MS PGothic" panose="020B0600070205080204" pitchFamily="34" charset="-128"/>
                <a:cs typeface="+mn-cs"/>
              </a:rPr>
              <a:t>5 Volts</a:t>
            </a:r>
            <a:r>
              <a:rPr kumimoji="0" lang="en-US" altLang="ja-JP"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p>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ja-JP" sz="1800" b="0" i="0" u="none" strike="noStrike" kern="1200" cap="none" spc="0" normalizeH="0" baseline="0" noProof="0">
                <a:ln>
                  <a:noFill/>
                </a:ln>
                <a:solidFill>
                  <a:srgbClr val="669900"/>
                </a:solidFill>
                <a:effectLst/>
                <a:uLnTx/>
                <a:uFillTx/>
                <a:latin typeface="Arial" panose="020B0604020202020204" pitchFamily="34" charset="0"/>
                <a:ea typeface="MS PGothic" panose="020B0600070205080204" pitchFamily="34" charset="-128"/>
                <a:cs typeface="+mn-cs"/>
              </a:rPr>
              <a:t>9.11g removed</a:t>
            </a:r>
            <a:endParaRPr kumimoji="0" lang="en-US" altLang="ja-JP"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pic>
        <p:nvPicPr>
          <p:cNvPr id="609286" name="Picture 9" descr="P1030459">
            <a:extLst>
              <a:ext uri="{FF2B5EF4-FFF2-40B4-BE49-F238E27FC236}">
                <a16:creationId xmlns:a16="http://schemas.microsoft.com/office/drawing/2014/main" id="{A46C2FF1-8C73-5E89-1EF4-11562FD4F2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0300" y="3062288"/>
            <a:ext cx="2447925" cy="183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9287" name="Text Box 7">
            <a:extLst>
              <a:ext uri="{FF2B5EF4-FFF2-40B4-BE49-F238E27FC236}">
                <a16:creationId xmlns:a16="http://schemas.microsoft.com/office/drawing/2014/main" id="{EB7ACE84-64CC-D099-ED43-04736BDCCF03}"/>
              </a:ext>
            </a:extLst>
          </p:cNvPr>
          <p:cNvSpPr txBox="1">
            <a:spLocks noChangeArrowheads="1"/>
          </p:cNvSpPr>
          <p:nvPr/>
        </p:nvSpPr>
        <p:spPr bwMode="auto">
          <a:xfrm>
            <a:off x="1692275" y="5078413"/>
            <a:ext cx="6345238" cy="77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fr-FR"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Visible contamination for Sample A </a:t>
            </a:r>
          </a:p>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fr-FR"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 We have compared impurities found in </a:t>
            </a:r>
            <a:r>
              <a:rPr kumimoji="0" lang="fr-FR"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electrolytes A &amp; B</a:t>
            </a:r>
          </a:p>
        </p:txBody>
      </p:sp>
      <p:sp>
        <p:nvSpPr>
          <p:cNvPr id="609288" name="Text Box 10">
            <a:extLst>
              <a:ext uri="{FF2B5EF4-FFF2-40B4-BE49-F238E27FC236}">
                <a16:creationId xmlns:a16="http://schemas.microsoft.com/office/drawing/2014/main" id="{FFBE1AC2-B6C4-F7A2-C1EB-7AB27EB987EE}"/>
              </a:ext>
            </a:extLst>
          </p:cNvPr>
          <p:cNvSpPr txBox="1">
            <a:spLocks noChangeArrowheads="1"/>
          </p:cNvSpPr>
          <p:nvPr/>
        </p:nvSpPr>
        <p:spPr bwMode="auto">
          <a:xfrm>
            <a:off x="1692275" y="198438"/>
            <a:ext cx="69484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ja-JP" sz="2000" b="1" i="0" u="none" strike="noStrike" kern="1200" cap="none" spc="0" normalizeH="0" baseline="0" noProof="0">
                <a:ln>
                  <a:noFill/>
                </a:ln>
                <a:solidFill>
                  <a:srgbClr val="FF3300"/>
                </a:solidFill>
                <a:effectLst/>
                <a:uLnTx/>
                <a:uFillTx/>
                <a:latin typeface="Arial" panose="020B0604020202020204" pitchFamily="34" charset="0"/>
                <a:ea typeface="MS PGothic" panose="020B0600070205080204" pitchFamily="34" charset="-128"/>
                <a:cs typeface="+mn-cs"/>
              </a:rPr>
              <a:t>+ LESS IMPURITIES AT LOWER VOLTAGE</a:t>
            </a:r>
          </a:p>
        </p:txBody>
      </p:sp>
      <p:sp>
        <p:nvSpPr>
          <p:cNvPr id="609289" name="Text Box 9">
            <a:extLst>
              <a:ext uri="{FF2B5EF4-FFF2-40B4-BE49-F238E27FC236}">
                <a16:creationId xmlns:a16="http://schemas.microsoft.com/office/drawing/2014/main" id="{06032578-A720-0949-3742-1E75AFCB1CDB}"/>
              </a:ext>
            </a:extLst>
          </p:cNvPr>
          <p:cNvSpPr txBox="1">
            <a:spLocks noChangeArrowheads="1"/>
          </p:cNvSpPr>
          <p:nvPr/>
        </p:nvSpPr>
        <p:spPr bwMode="auto">
          <a:xfrm>
            <a:off x="2051050" y="6040438"/>
            <a:ext cx="5327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fr-FR"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 X2 Impurities in A Mixture</a:t>
            </a:r>
          </a:p>
        </p:txBody>
      </p:sp>
      <p:sp>
        <p:nvSpPr>
          <p:cNvPr id="609290" name="Text Box 10">
            <a:extLst>
              <a:ext uri="{FF2B5EF4-FFF2-40B4-BE49-F238E27FC236}">
                <a16:creationId xmlns:a16="http://schemas.microsoft.com/office/drawing/2014/main" id="{81BA8EC3-72A3-4494-DD97-F043BC302F51}"/>
              </a:ext>
            </a:extLst>
          </p:cNvPr>
          <p:cNvSpPr txBox="1">
            <a:spLocks noChangeArrowheads="1"/>
          </p:cNvSpPr>
          <p:nvPr/>
        </p:nvSpPr>
        <p:spPr bwMode="auto">
          <a:xfrm>
            <a:off x="1331913" y="981075"/>
            <a:ext cx="4032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fr-FR"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Presented at TTC 2008 &amp; SRF 2009</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